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257" r:id="rId2"/>
    <p:sldId id="285" r:id="rId3"/>
    <p:sldId id="423" r:id="rId4"/>
    <p:sldId id="465" r:id="rId5"/>
    <p:sldId id="466" r:id="rId6"/>
    <p:sldId id="467" r:id="rId7"/>
    <p:sldId id="468" r:id="rId8"/>
    <p:sldId id="469" r:id="rId9"/>
    <p:sldId id="470" r:id="rId10"/>
    <p:sldId id="447" r:id="rId11"/>
    <p:sldId id="517" r:id="rId12"/>
    <p:sldId id="471" r:id="rId13"/>
    <p:sldId id="472" r:id="rId14"/>
    <p:sldId id="473" r:id="rId15"/>
    <p:sldId id="474" r:id="rId16"/>
    <p:sldId id="518" r:id="rId17"/>
    <p:sldId id="475" r:id="rId18"/>
    <p:sldId id="476" r:id="rId19"/>
    <p:sldId id="288" r:id="rId20"/>
    <p:sldId id="459" r:id="rId21"/>
    <p:sldId id="460" r:id="rId22"/>
    <p:sldId id="294" r:id="rId2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  <a:srgbClr val="2F5597"/>
    <a:srgbClr val="003399"/>
    <a:srgbClr val="A4CE88"/>
    <a:srgbClr val="93C571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5226" autoAdjust="0"/>
  </p:normalViewPr>
  <p:slideViewPr>
    <p:cSldViewPr snapToGrid="0" snapToObjects="1">
      <p:cViewPr varScale="1">
        <p:scale>
          <a:sx n="78" d="100"/>
          <a:sy n="78" d="100"/>
        </p:scale>
        <p:origin x="79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Warszawa\Prezentacja_r&#243;&#380;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300326429147337E-2"/>
          <c:y val="3.4461622175276867E-2"/>
          <c:w val="0.54789052074061817"/>
          <c:h val="0.93933951930403858"/>
        </c:manualLayout>
      </c:layout>
      <c:pieChart>
        <c:varyColors val="1"/>
        <c:ser>
          <c:idx val="0"/>
          <c:order val="0"/>
          <c:spPr>
            <a:ln w="127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rgbClr val="FFC000">
                  <a:lumMod val="50000"/>
                </a:srgbClr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603-4484-8996-8A939898DADC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03-4484-8996-8A939898DADC}"/>
              </c:ext>
            </c:extLst>
          </c:dPt>
          <c:dPt>
            <c:idx val="2"/>
            <c:bubble3D val="0"/>
            <c:spPr>
              <a:solidFill>
                <a:srgbClr val="70AD47"/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03-4484-8996-8A939898DAD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270"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603-4484-8996-8A939898DAD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603-4484-8996-8A939898DA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603-4484-8996-8A939898DAD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603-4484-8996-8A939898DAD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603-4484-8996-8A939898DADC}"/>
                </c:ext>
              </c:extLst>
            </c:dLbl>
            <c:spPr>
              <a:solidFill>
                <a:sysClr val="windowText" lastClr="000000">
                  <a:alpha val="5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IIaPGWCLC!$F$38:$I$38</c:f>
              <c:numCache>
                <c:formatCode>0.0</c:formatCode>
                <c:ptCount val="4"/>
                <c:pt idx="0">
                  <c:v>65.163182985956411</c:v>
                </c:pt>
                <c:pt idx="1">
                  <c:v>6.1929639417150693</c:v>
                </c:pt>
                <c:pt idx="2">
                  <c:v>26.199718112184222</c:v>
                </c:pt>
                <c:pt idx="3">
                  <c:v>2.4441349601443108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03-4484-8996-8A939898DAD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216180410244477"/>
          <c:y val="4.4975085240994105E-2"/>
          <c:w val="0.42783790555765727"/>
          <c:h val="0.95502500081323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D7C-4793-84E0-62690E8C6FD5}"/>
              </c:ext>
            </c:extLst>
          </c:dPt>
          <c:dPt>
            <c:idx val="1"/>
            <c:bubble3D val="0"/>
            <c:explosion val="8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D7C-4793-84E0-62690E8C6FD5}"/>
              </c:ext>
            </c:extLst>
          </c:dPt>
          <c:dPt>
            <c:idx val="2"/>
            <c:bubble3D val="0"/>
            <c:explosion val="5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D7C-4793-84E0-62690E8C6FD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Warta!$D$28:$F$28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Warta!$D$30:$F$30</c:f>
              <c:numCache>
                <c:formatCode>0%</c:formatCode>
                <c:ptCount val="3"/>
                <c:pt idx="0">
                  <c:v>0.59139784946236562</c:v>
                </c:pt>
                <c:pt idx="1">
                  <c:v>1.7921146953405017E-2</c:v>
                </c:pt>
                <c:pt idx="2">
                  <c:v>0.39068100358422941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7C-4793-84E0-62690E8C6FD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4658553662933"/>
          <c:y val="0.40595982793817442"/>
          <c:w val="0.19843915557015124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1"/>
            </a:solidFill>
          </c:spPr>
          <c:dPt>
            <c:idx val="0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6-48E3-AB49-5ED20C952E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ŚrodkowaWisla!$G$28</c:f>
              <c:strCache>
                <c:ptCount val="1"/>
                <c:pt idx="0">
                  <c:v>SZCW</c:v>
                </c:pt>
              </c:strCache>
            </c:strRef>
          </c:cat>
          <c:val>
            <c:numRef>
              <c:f>ŚrodkowaWisla!$G$30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6-48E3-AB49-5ED20C952E0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465577600205257"/>
          <c:y val="0.40595982793817442"/>
          <c:w val="0.2202493442307497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32-4907-9B19-416665E64E43}"/>
              </c:ext>
            </c:extLst>
          </c:dPt>
          <c:dPt>
            <c:idx val="1"/>
            <c:bubble3D val="0"/>
            <c:explosion val="11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32-4907-9B19-416665E64E4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Warta!$H$28:$I$28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Warta!$H$30:$I$30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32-4907-9B19-416665E64E4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51796824625195"/>
          <c:y val="0.40595982793817442"/>
          <c:w val="0.20738715198655039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539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086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68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7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8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31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61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2028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14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31.08.2021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6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565E61-02D9-4B13-8C5B-8335AF291176}"/>
              </a:ext>
            </a:extLst>
          </p:cNvPr>
          <p:cNvSpPr/>
          <p:nvPr/>
        </p:nvSpPr>
        <p:spPr>
          <a:xfrm>
            <a:off x="1251856" y="24532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Warty (obszar dorzecza Odry)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2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Warty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Odry)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7" y="1373467"/>
            <a:ext cx="3898263" cy="47582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w granicach Polski i drugi co do wielkości. Zajmuje zachodnią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część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kraju, a jego powierzchnia wynosi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co stanowi około 38%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Odry leży w województwach: śląskim, opolskim, dolnośląskim, łódzkim, kujawsko-pomorskim, wielkopolskim, lubuskim, zachodniopomorskim i 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pięć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 Odry (RZGW Gliwice),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Odry (RZGW Wrocław),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Odry i Przymorza Zachodniego (RZGW Szczecin),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 (RZGW Poznań),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Noteci (RZGW Bydgoszcz).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821423"/>
              </p:ext>
            </p:extLst>
          </p:nvPr>
        </p:nvGraphicFramePr>
        <p:xfrm>
          <a:off x="4488402" y="5922168"/>
          <a:ext cx="5280438" cy="214313"/>
        </p:xfrm>
        <a:graphic>
          <a:graphicData uri="http://schemas.openxmlformats.org/drawingml/2006/table">
            <a:tbl>
              <a:tblPr/>
              <a:tblGrid>
                <a:gridCol w="528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rostokąt 10">
            <a:extLst>
              <a:ext uri="{FF2B5EF4-FFF2-40B4-BE49-F238E27FC236}">
                <a16:creationId xmlns:a16="http://schemas.microsoft.com/office/drawing/2014/main" id="{3F60BEAC-A3A9-4D3B-B70B-A546D5F0F85A}"/>
              </a:ext>
            </a:extLst>
          </p:cNvPr>
          <p:cNvSpPr/>
          <p:nvPr/>
        </p:nvSpPr>
        <p:spPr>
          <a:xfrm>
            <a:off x="9110334" y="787401"/>
            <a:ext cx="2894853" cy="534429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8EA50147-F2E4-413B-9E16-48E81AD3B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0334" y="880114"/>
            <a:ext cx="2824491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1 272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427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001050CA-D852-4FEC-A9A3-A16453C3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9523" y="4220215"/>
            <a:ext cx="2722891" cy="1808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Odry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32%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01A43DE6-1069-47B4-8B68-B9A1C0597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7924" y="2748911"/>
            <a:ext cx="2992956" cy="12080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53 jcwp, 66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1 487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1 722 jcwp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64FA5AF-90BE-4F9A-81AE-5B61AB573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810" y="1221740"/>
            <a:ext cx="4853729" cy="441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Warty (obszar dorzecza Odry)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18143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31%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Warty występują jcwp rzeczne (RW),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), jeziorne (LW) oraz jcwpd (podziemne). Brak jcwp przybrzeżnych (CW) 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</a:t>
            </a: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/>
        </p:nvGraphicFramePr>
        <p:xfrm>
          <a:off x="5963844" y="592972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Warty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263717"/>
              </p:ext>
            </p:extLst>
          </p:nvPr>
        </p:nvGraphicFramePr>
        <p:xfrm>
          <a:off x="655635" y="568249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Warty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719834"/>
              </p:ext>
            </p:extLst>
          </p:nvPr>
        </p:nvGraphicFramePr>
        <p:xfrm>
          <a:off x="1066800" y="3790603"/>
          <a:ext cx="3444239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59417D60-A23D-4B17-8BA7-C6FC2C7E7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844" y="1140261"/>
            <a:ext cx="5707045" cy="47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4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716593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220734" y="4659635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Warty: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279 (22%)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(11%)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124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(29%)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(24%)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Warty: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64%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35%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 jcwp, 16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144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348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405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645694BA-AA12-437C-B21A-FCC08C7EC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103" y="1233795"/>
            <a:ext cx="5237897" cy="4763925"/>
          </a:xfrm>
          <a:prstGeom prst="rect">
            <a:avLst/>
          </a:prstGeom>
        </p:spPr>
      </p:pic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44B6E678-EAB5-40E2-A6B9-0D6EA07DF5A1}"/>
              </a:ext>
            </a:extLst>
          </p:cNvPr>
          <p:cNvGraphicFramePr>
            <a:graphicFrameLocks/>
          </p:cNvGraphicFramePr>
          <p:nvPr/>
        </p:nvGraphicFramePr>
        <p:xfrm>
          <a:off x="9459913" y="2320404"/>
          <a:ext cx="2582192" cy="228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zbiornikowe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734183" y="596265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280578" y="4648437"/>
          <a:ext cx="2962170" cy="214313"/>
        </p:xfrm>
        <a:graphic>
          <a:graphicData uri="http://schemas.openxmlformats.org/drawingml/2006/table">
            <a:tbl>
              <a:tblPr/>
              <a:tblGrid>
                <a:gridCol w="296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895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>
            <a:extLst>
              <a:ext uri="{FF2B5EF4-FFF2-40B4-BE49-F238E27FC236}">
                <a16:creationId xmlns:a16="http://schemas.microsoft.com/office/drawing/2014/main" id="{5BCC7AD5-E191-47D9-A897-D4C3BF29A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(24%)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060766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97F816F3-3180-4566-A777-1FAD9F50C57B}"/>
              </a:ext>
            </a:extLst>
          </p:cNvPr>
          <p:cNvGraphicFramePr>
            <a:graphicFrameLocks/>
          </p:cNvGraphicFramePr>
          <p:nvPr/>
        </p:nvGraphicFramePr>
        <p:xfrm>
          <a:off x="9320981" y="2525349"/>
          <a:ext cx="2757922" cy="20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14D90689-A4F6-40BF-86F9-FD701E98F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18482A17-9CFF-4DD0-AF01-B744C6217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C0A11165-34CD-4B8E-8EA3-CED6B9101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370" y="1233795"/>
            <a:ext cx="5231728" cy="47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3890709" y="590946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/>
        </p:nvGraphicFramePr>
        <p:xfrm>
          <a:off x="9176490" y="45298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rostokąt 21">
            <a:extLst>
              <a:ext uri="{FF2B5EF4-FFF2-40B4-BE49-F238E27FC236}">
                <a16:creationId xmlns:a16="http://schemas.microsoft.com/office/drawing/2014/main" id="{67E5A890-2992-468D-9B10-3B72C1347A13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D7999B3-91FF-4B0B-9C16-ECE727952698}"/>
              </a:ext>
            </a:extLst>
          </p:cNvPr>
          <p:cNvSpPr/>
          <p:nvPr/>
        </p:nvSpPr>
        <p:spPr>
          <a:xfrm>
            <a:off x="540774" y="2317439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1376476F-4402-4110-89E1-A03D44E67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 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D40791E4-0E7E-4D69-9763-1FA5EFB14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84747937-9DC2-4F2A-8C2B-21A852FFF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E29C850C-9BC1-49C1-946D-6C3C7839E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7360" y="1230138"/>
            <a:ext cx="5132703" cy="4668250"/>
          </a:xfrm>
          <a:prstGeom prst="rect">
            <a:avLst/>
          </a:prstGeom>
        </p:spPr>
      </p:pic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id="{4FE17FDE-0C23-4E04-8B51-BD921CD56F31}"/>
              </a:ext>
            </a:extLst>
          </p:cNvPr>
          <p:cNvGraphicFramePr>
            <a:graphicFrameLocks/>
          </p:cNvGraphicFramePr>
          <p:nvPr/>
        </p:nvGraphicFramePr>
        <p:xfrm>
          <a:off x="9176490" y="2456786"/>
          <a:ext cx="2962170" cy="204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4699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4612281" y="596251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Prostokąt 15">
            <a:extLst>
              <a:ext uri="{FF2B5EF4-FFF2-40B4-BE49-F238E27FC236}">
                <a16:creationId xmlns:a16="http://schemas.microsoft.com/office/drawing/2014/main" id="{9FF5FEAD-8A93-4FBB-AE2F-2C35C38098C7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010AFA39-4947-4A7F-B374-46D4592B17D0}"/>
              </a:ext>
            </a:extLst>
          </p:cNvPr>
          <p:cNvSpPr/>
          <p:nvPr/>
        </p:nvSpPr>
        <p:spPr>
          <a:xfrm>
            <a:off x="540774" y="3030282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116182B4-A499-4D04-9385-185CFC937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 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C3A55AE6-A50F-4D83-83D3-21B0CC27C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276572EB-1F36-484F-8FE0-0880747F1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279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 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652CB8A6-A4DB-47F0-80D0-69ADE55BF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281" y="1205841"/>
            <a:ext cx="5236283" cy="476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Warty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/>
        </p:nvGraphicFramePr>
        <p:xfrm>
          <a:off x="4774216" y="595219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Prostokąt 15">
            <a:extLst>
              <a:ext uri="{FF2B5EF4-FFF2-40B4-BE49-F238E27FC236}">
                <a16:creationId xmlns:a16="http://schemas.microsoft.com/office/drawing/2014/main" id="{7C70FB4F-A3C7-484D-9B34-EA92969677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FE9460C-90F0-483A-BB97-F95C897F617A}"/>
              </a:ext>
            </a:extLst>
          </p:cNvPr>
          <p:cNvSpPr/>
          <p:nvPr/>
        </p:nvSpPr>
        <p:spPr>
          <a:xfrm>
            <a:off x="443997" y="5461000"/>
            <a:ext cx="3007085" cy="2311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1AA9F24E-184C-4353-9E90-B7AB0E5CF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C7A10CC8-F836-401A-8D57-34F4E9BCF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jcwp, 16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144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348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405 jcwp</a:t>
            </a: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8EDC688D-669D-47E6-B98B-F09E74A3B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Warty: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279 (22%)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124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(24%)</a:t>
            </a:r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C42B7A9-4ACE-4426-8E72-4BA2DBBFB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16" y="1237668"/>
            <a:ext cx="5172098" cy="470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03BEF950-53D8-4EC4-A9CF-5E8F77480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34" y="1348358"/>
            <a:ext cx="5093985" cy="465399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76496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22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013191"/>
              </p:ext>
            </p:extLst>
          </p:nvPr>
        </p:nvGraphicFramePr>
        <p:xfrm>
          <a:off x="5040312" y="2546679"/>
          <a:ext cx="37973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929420"/>
              </p:ext>
            </p:extLst>
          </p:nvPr>
        </p:nvGraphicFramePr>
        <p:xfrm>
          <a:off x="1511300" y="598250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83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DDC9FC44-C4CD-460E-BFFA-F09FDB98E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823525"/>
              </p:ext>
            </p:extLst>
          </p:nvPr>
        </p:nvGraphicFramePr>
        <p:xfrm>
          <a:off x="5040312" y="2546679"/>
          <a:ext cx="37973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E9EE38C7-B822-4C82-A527-042C406E3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34" y="1352295"/>
            <a:ext cx="5131731" cy="4650056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76987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1043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42577"/>
              </p:ext>
            </p:extLst>
          </p:nvPr>
        </p:nvGraphicFramePr>
        <p:xfrm>
          <a:off x="1511300" y="5989881"/>
          <a:ext cx="5661660" cy="214313"/>
        </p:xfrm>
        <a:graphic>
          <a:graphicData uri="http://schemas.openxmlformats.org/drawingml/2006/table">
            <a:tbl>
              <a:tblPr/>
              <a:tblGrid>
                <a:gridCol w="5661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78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3CDA844F-05EF-4FCE-B88F-4A66EA90B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34" y="1361616"/>
            <a:ext cx="5109724" cy="4630114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7352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118314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073614"/>
              </p:ext>
            </p:extLst>
          </p:nvPr>
        </p:nvGraphicFramePr>
        <p:xfrm>
          <a:off x="1440498" y="599173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A542EC28-CE17-48AF-BC0A-2B8D18911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647148"/>
              </p:ext>
            </p:extLst>
          </p:nvPr>
        </p:nvGraphicFramePr>
        <p:xfrm>
          <a:off x="5040312" y="2546679"/>
          <a:ext cx="37973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617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015321A7-D6D6-4F16-B70F-D90409D30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34" y="1361615"/>
            <a:ext cx="5111796" cy="463011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0103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27251"/>
              </p:ext>
            </p:extLst>
          </p:nvPr>
        </p:nvGraphicFramePr>
        <p:xfrm>
          <a:off x="1415180" y="5999578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946E8A46-A7EF-4918-B280-B0AE9F7C8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57904"/>
              </p:ext>
            </p:extLst>
          </p:nvPr>
        </p:nvGraphicFramePr>
        <p:xfrm>
          <a:off x="5040312" y="2546679"/>
          <a:ext cx="37973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1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D70243D2-56DA-48CD-83FE-385FE8935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34" y="1374876"/>
            <a:ext cx="5111028" cy="4616851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28399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718481"/>
              </p:ext>
            </p:extLst>
          </p:nvPr>
        </p:nvGraphicFramePr>
        <p:xfrm>
          <a:off x="1425012" y="596344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5581868-B943-4F0D-AA01-21DD9A267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963045"/>
              </p:ext>
            </p:extLst>
          </p:nvPr>
        </p:nvGraphicFramePr>
        <p:xfrm>
          <a:off x="5040312" y="2546679"/>
          <a:ext cx="3797300" cy="8839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</a:t>
                      </a:r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RWr</a:t>
                      </a:r>
                      <a:endParaRPr lang="pl-PL" sz="1000" b="1" i="0" u="none" strike="noStrike" dirty="0">
                        <a:solidFill>
                          <a:srgbClr val="305496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616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096000" y="2632551"/>
            <a:ext cx="54797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01451"/>
              </p:ext>
            </p:extLst>
          </p:nvPr>
        </p:nvGraphicFramePr>
        <p:xfrm>
          <a:off x="451669" y="596750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43146487-96A2-4444-8E51-883B3F9C9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10" y="1220608"/>
            <a:ext cx="5191038" cy="472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1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1583EFFF-2320-4C75-9513-DA6C85C6E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906" y="1328481"/>
            <a:ext cx="4999062" cy="4516492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Warty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3525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34723"/>
              </p:ext>
            </p:extLst>
          </p:nvPr>
        </p:nvGraphicFramePr>
        <p:xfrm>
          <a:off x="5040312" y="2353347"/>
          <a:ext cx="3797300" cy="124968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Warty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</a:t>
                      </a: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(A)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 err="1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</a:t>
                      </a: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 (B)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2290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brak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491531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438664"/>
              </p:ext>
            </p:extLst>
          </p:nvPr>
        </p:nvGraphicFramePr>
        <p:xfrm>
          <a:off x="1307025" y="591166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Warty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710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0205F0B6-9157-46CA-BE59-897FE8111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3" y="1357150"/>
            <a:ext cx="4918444" cy="4473379"/>
          </a:xfrm>
          <a:prstGeom prst="rect">
            <a:avLst/>
          </a:prstGeom>
        </p:spPr>
      </p:pic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BB92F0D-B681-496F-9062-E11B2C760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260" y="1329769"/>
            <a:ext cx="4939223" cy="4492278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Warty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4994787" y="2364649"/>
            <a:ext cx="2201473" cy="1669688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787" y="2325009"/>
            <a:ext cx="2201473" cy="1669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Warty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97%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 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31%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07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05552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398699"/>
            <a:ext cx="6367967" cy="5945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500">
            <a:extLst>
              <a:ext uri="{FF2B5EF4-FFF2-40B4-BE49-F238E27FC236}">
                <a16:creationId xmlns:a16="http://schemas.microsoft.com/office/drawing/2014/main" id="{E4FB3361-8084-43E8-9CC9-4C97CC491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440022"/>
            <a:ext cx="11141075" cy="19749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ok. 0,5% osiągnęło zakładany cel środowiskowy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zbiornikowe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żadna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nie osiągnęła zakładanego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81%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2055</Words>
  <Application>Microsoft Office PowerPoint</Application>
  <PresentationFormat>Panoramiczny</PresentationFormat>
  <Paragraphs>279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541</cp:revision>
  <dcterms:created xsi:type="dcterms:W3CDTF">2017-12-14T14:22:37Z</dcterms:created>
  <dcterms:modified xsi:type="dcterms:W3CDTF">2021-08-31T11:30:26Z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